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3" r:id="rId5"/>
    <p:sldId id="264" r:id="rId6"/>
    <p:sldId id="258" r:id="rId7"/>
    <p:sldId id="260" r:id="rId8"/>
    <p:sldId id="265" r:id="rId9"/>
    <p:sldId id="261" r:id="rId10"/>
    <p:sldId id="272" r:id="rId11"/>
    <p:sldId id="262" r:id="rId12"/>
    <p:sldId id="266" r:id="rId13"/>
    <p:sldId id="267" r:id="rId14"/>
    <p:sldId id="271" r:id="rId15"/>
    <p:sldId id="269" r:id="rId16"/>
    <p:sldId id="268" r:id="rId17"/>
    <p:sldId id="270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7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772C-0ACD-E941-9049-54B75BFF43E0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AEA14-A365-9A4D-93CD-02D0B0815D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very complex.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Procurement:</a:t>
            </a:r>
          </a:p>
          <a:p>
            <a:r>
              <a:rPr lang="en-CA" sz="2000" dirty="0" smtClean="0"/>
              <a:t>Is it</a:t>
            </a:r>
            <a:r>
              <a:rPr lang="en-CA" sz="2000" baseline="0" dirty="0" smtClean="0"/>
              <a:t> </a:t>
            </a:r>
            <a:r>
              <a:rPr lang="en-US" sz="1800" dirty="0" smtClean="0"/>
              <a:t>One time purchase</a:t>
            </a:r>
            <a:r>
              <a:rPr lang="en-US" sz="1800" baseline="0" dirty="0" smtClean="0"/>
              <a:t> or </a:t>
            </a:r>
            <a:r>
              <a:rPr lang="en-US" sz="1800" dirty="0" smtClean="0"/>
              <a:t>Establishing a supply chain?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Do we source</a:t>
            </a:r>
            <a:r>
              <a:rPr lang="en-US" sz="2000" baseline="0" dirty="0" smtClean="0"/>
              <a:t> </a:t>
            </a:r>
            <a:r>
              <a:rPr lang="en-US" sz="1800" dirty="0" smtClean="0"/>
              <a:t>Local</a:t>
            </a:r>
            <a:r>
              <a:rPr lang="en-US" sz="1800" baseline="0" dirty="0" smtClean="0"/>
              <a:t> or are there </a:t>
            </a:r>
            <a:r>
              <a:rPr lang="en-US" sz="1800" dirty="0" smtClean="0"/>
              <a:t>Global</a:t>
            </a:r>
            <a:r>
              <a:rPr lang="en-US" sz="1800" baseline="0" dirty="0" smtClean="0"/>
              <a:t> </a:t>
            </a:r>
            <a:r>
              <a:rPr lang="en-US" sz="2000" dirty="0" smtClean="0"/>
              <a:t>Agreement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Is</a:t>
            </a:r>
            <a:r>
              <a:rPr lang="en-US" sz="2000" baseline="0" dirty="0" smtClean="0"/>
              <a:t> procurement </a:t>
            </a:r>
            <a:r>
              <a:rPr lang="en-US" sz="1800" dirty="0" smtClean="0"/>
              <a:t>Off the shelf,</a:t>
            </a:r>
            <a:r>
              <a:rPr lang="en-US" sz="1800" baseline="0" dirty="0" smtClean="0"/>
              <a:t> is there a </a:t>
            </a:r>
            <a:r>
              <a:rPr lang="en-US" sz="1800" dirty="0" smtClean="0"/>
              <a:t>Tendering and bidding process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What</a:t>
            </a:r>
            <a:r>
              <a:rPr lang="en-US" sz="1800" baseline="0" dirty="0" smtClean="0"/>
              <a:t> </a:t>
            </a:r>
            <a:r>
              <a:rPr lang="en-US" sz="1800" dirty="0" smtClean="0"/>
              <a:t>Framework agreement are in place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What agreement</a:t>
            </a:r>
            <a:r>
              <a:rPr lang="en-US" sz="2000" baseline="0" dirty="0" smtClean="0"/>
              <a:t> </a:t>
            </a:r>
            <a:r>
              <a:rPr lang="en-US" sz="2000" dirty="0" smtClean="0"/>
              <a:t>are there on Payment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are the INCOTERMS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AEA14-A365-9A4D-93CD-02D0B0815D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22754"/>
            <a:ext cx="7772400" cy="978408"/>
          </a:xfrm>
        </p:spPr>
        <p:txBody>
          <a:bodyPr/>
          <a:lstStyle/>
          <a:p>
            <a:r>
              <a:rPr lang="en-US" dirty="0" smtClean="0"/>
              <a:t>Humanitarian Logistics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910306"/>
            <a:ext cx="7772400" cy="877824"/>
          </a:xfrm>
        </p:spPr>
        <p:txBody>
          <a:bodyPr/>
          <a:lstStyle/>
          <a:p>
            <a:r>
              <a:rPr lang="en-US" dirty="0" smtClean="0"/>
              <a:t>A Simulation in Simio</a:t>
            </a:r>
            <a:endParaRPr lang="en-US" dirty="0"/>
          </a:p>
        </p:txBody>
      </p:sp>
      <p:pic>
        <p:nvPicPr>
          <p:cNvPr id="5" name="Picture 4" descr="2010_Hati_EQ1_AntGra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0188"/>
            <a:ext cx="9141815" cy="57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Significant Model Parameters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99838"/>
              </p:ext>
            </p:extLst>
          </p:nvPr>
        </p:nvGraphicFramePr>
        <p:xfrm>
          <a:off x="308429" y="1629235"/>
          <a:ext cx="8530770" cy="47294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8485"/>
                <a:gridCol w="2075543"/>
                <a:gridCol w="2786742"/>
              </a:tblGrid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Value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Units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DisasterTimeOffset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32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DisasterVictimMaximumArrivals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(per </a:t>
                      </a:r>
                      <a:r>
                        <a:rPr lang="en-US" sz="1400" u="none" strike="noStrike" dirty="0" err="1">
                          <a:effectLst/>
                        </a:rPr>
                        <a:t>Dist</a:t>
                      </a:r>
                      <a:r>
                        <a:rPr lang="en-US" sz="1400" u="none" strike="noStrike" dirty="0">
                          <a:effectLst/>
                        </a:rPr>
                        <a:t> Site)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Beneficiaries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DistSiteProcessingTime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Random.Exponential(1)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Entry2DistSitePath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TimePathToDistSite2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Path 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ReliefBeneficiaryInterarrivalTime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Random.Exponential(2.5)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SupplierMaximumArrivals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Infinity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SupplierReliefSuppliesInterarrivalTime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Random.Normal(1, 0.01)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Minutes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SupplierTravelTimeToWarehouse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SupplierVehicleCapacity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WarehouseStorageCapacity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Infinity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WarehouseTravelTimeToDistributionSite1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WarehouseTravelTimeToDistributionSite2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Random.Normal(6,0.5)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Hours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8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WarehouseVehicleCapacity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Relief Supply Items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422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WarehouseVehicleUptimeBetweenFailures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err="1">
                          <a:effectLst/>
                        </a:rPr>
                        <a:t>Random.Exponential</a:t>
                      </a:r>
                      <a:r>
                        <a:rPr lang="en-US" sz="1400" u="none" strike="noStrike" dirty="0">
                          <a:effectLst/>
                        </a:rPr>
                        <a:t>(100)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Hours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48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 of supply pipeline</a:t>
            </a:r>
          </a:p>
          <a:p>
            <a:pPr lvl="1"/>
            <a:r>
              <a:rPr lang="en-US" dirty="0"/>
              <a:t>Impact of Ad-Hoc versus Preferential Supplier </a:t>
            </a:r>
            <a:r>
              <a:rPr lang="en-US" dirty="0" smtClean="0"/>
              <a:t>Partners</a:t>
            </a:r>
          </a:p>
          <a:p>
            <a:pPr lvl="1"/>
            <a:r>
              <a:rPr lang="en-US" dirty="0" smtClean="0"/>
              <a:t>Breakdown of vehicles == delay of arrival of supplies</a:t>
            </a:r>
          </a:p>
          <a:p>
            <a:r>
              <a:rPr lang="en-US" dirty="0" smtClean="0"/>
              <a:t>Modeling distance from storage to distribution sites</a:t>
            </a:r>
          </a:p>
          <a:p>
            <a:r>
              <a:rPr lang="en-US" dirty="0"/>
              <a:t>Closing access to beneficiaries – closing distribution sites</a:t>
            </a:r>
          </a:p>
          <a:p>
            <a:pPr lvl="1"/>
            <a:r>
              <a:rPr lang="en-US" dirty="0"/>
              <a:t>Impact on numbers served</a:t>
            </a:r>
          </a:p>
          <a:p>
            <a:pPr lvl="1"/>
            <a:r>
              <a:rPr lang="en-US" dirty="0"/>
              <a:t>Impact on </a:t>
            </a:r>
            <a:r>
              <a:rPr lang="en-US" dirty="0" smtClean="0"/>
              <a:t>queue </a:t>
            </a:r>
            <a:r>
              <a:rPr lang="en-US" dirty="0"/>
              <a:t>time on available </a:t>
            </a:r>
            <a:r>
              <a:rPr lang="en-US" dirty="0" smtClean="0"/>
              <a:t>sites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 System</a:t>
            </a:r>
          </a:p>
          <a:p>
            <a:pPr lvl="1"/>
            <a:r>
              <a:rPr lang="en-US" dirty="0"/>
              <a:t>Beneficiaries </a:t>
            </a:r>
          </a:p>
          <a:p>
            <a:pPr lvl="1"/>
            <a:r>
              <a:rPr lang="en-US" dirty="0"/>
              <a:t>Relief Supplies – Implications on perishable </a:t>
            </a:r>
            <a:r>
              <a:rPr lang="en-US" dirty="0" smtClean="0"/>
              <a:t>supplies</a:t>
            </a:r>
          </a:p>
          <a:p>
            <a:r>
              <a:rPr lang="en-US" dirty="0" smtClean="0"/>
              <a:t>Waiting Time</a:t>
            </a:r>
          </a:p>
          <a:p>
            <a:pPr lvl="1"/>
            <a:r>
              <a:rPr lang="en-US" dirty="0" smtClean="0"/>
              <a:t>Beneficiaries at </a:t>
            </a:r>
            <a:r>
              <a:rPr lang="en-US" dirty="0" smtClean="0"/>
              <a:t>Distribution Sites </a:t>
            </a:r>
            <a:endParaRPr lang="en-US" dirty="0"/>
          </a:p>
          <a:p>
            <a:r>
              <a:rPr lang="en-US" dirty="0" smtClean="0"/>
              <a:t>Supplies distributed </a:t>
            </a:r>
          </a:p>
          <a:p>
            <a:pPr lvl="1"/>
            <a:r>
              <a:rPr lang="en-US" dirty="0" smtClean="0"/>
              <a:t>(Number destroyed == Number distributed)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Results: Beneficiary Time in System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17166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Results: Relief Supplies Time In System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23918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Results: Max Site </a:t>
            </a:r>
            <a:r>
              <a:rPr lang="en-US" sz="4000" dirty="0" smtClean="0"/>
              <a:t>1 Waiting </a:t>
            </a:r>
            <a:r>
              <a:rPr lang="en-US" sz="4000" dirty="0"/>
              <a:t>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565408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40672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Results: Max Site 2 Waiting Time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" y="1550893"/>
            <a:ext cx="8443719" cy="5009563"/>
          </a:xfrm>
        </p:spPr>
      </p:pic>
    </p:spTree>
    <p:extLst>
      <p:ext uri="{BB962C8B-B14F-4D97-AF65-F5344CB8AC3E}">
        <p14:creationId xmlns:p14="http://schemas.microsoft.com/office/powerpoint/2010/main" val="211396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Results: Relief Supplies Distributed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9" y="1550894"/>
            <a:ext cx="8445993" cy="5010912"/>
          </a:xfrm>
        </p:spPr>
      </p:pic>
    </p:spTree>
    <p:extLst>
      <p:ext uri="{BB962C8B-B14F-4D97-AF65-F5344CB8AC3E}">
        <p14:creationId xmlns:p14="http://schemas.microsoft.com/office/powerpoint/2010/main" val="34208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Supplier Lead Time </a:t>
            </a:r>
          </a:p>
          <a:p>
            <a:r>
              <a:rPr lang="en-US" dirty="0" smtClean="0"/>
              <a:t>Distribution Site Deliveries</a:t>
            </a:r>
          </a:p>
          <a:p>
            <a:r>
              <a:rPr lang="en-US" smtClean="0"/>
              <a:t>Further Refinement of Model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0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4" name="Picture 3" descr="Team_AntGra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9" y="2070340"/>
            <a:ext cx="4595349" cy="2302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017" y="4732205"/>
            <a:ext cx="20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 Dittenhafer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8622" y="472802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Jay Narhan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009" y="1869141"/>
            <a:ext cx="3158812" cy="4257022"/>
          </a:xfrm>
        </p:spPr>
        <p:txBody>
          <a:bodyPr/>
          <a:lstStyle/>
          <a:p>
            <a:r>
              <a:rPr lang="en-US" sz="2800" dirty="0" smtClean="0"/>
              <a:t>Development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Longer term programs in stable areas that are aimed at raising the standard of living of a population of beneficiaries over the longer term.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0821" y="1868017"/>
            <a:ext cx="4188371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Disaster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Humanitarian interventions that </a:t>
            </a:r>
            <a:r>
              <a:rPr lang="en-US" dirty="0">
                <a:effectLst/>
              </a:rPr>
              <a:t>are started with limited notice, are relatively short in duration and are aimed at immediate life saving and life prolonging activities for the beneficiaries over the shorter term</a:t>
            </a:r>
            <a:r>
              <a:rPr lang="en-US" dirty="0" smtClean="0">
                <a:effectLst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Relief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CA" sz="2400" dirty="0"/>
              <a:t>The </a:t>
            </a:r>
            <a:r>
              <a:rPr lang="en-CA" sz="2400" dirty="0" smtClean="0"/>
              <a:t>basic task of a logistics system is to deliver the appropriate supplies in good condition, in 	quantities required, and at the place and time they are needed”</a:t>
            </a:r>
          </a:p>
          <a:p>
            <a:pPr marL="0" indent="0" algn="ctr">
              <a:buNone/>
            </a:pPr>
            <a:endParaRPr lang="en-CA" sz="2400" dirty="0"/>
          </a:p>
          <a:p>
            <a:pPr marL="0" indent="0" algn="ctr">
              <a:buNone/>
            </a:pPr>
            <a:r>
              <a:rPr lang="en-US" sz="1600" i="1" dirty="0"/>
              <a:t>Logistics, </a:t>
            </a:r>
            <a:r>
              <a:rPr lang="en-US" sz="1600" dirty="0"/>
              <a:t>UNDP Disaster Management Training Program</a:t>
            </a:r>
            <a:endParaRPr lang="en-US" sz="1600" i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International Logistics Chain</a:t>
            </a:r>
            <a:endParaRPr lang="en-US" dirty="0"/>
          </a:p>
        </p:txBody>
      </p:sp>
      <p:pic>
        <p:nvPicPr>
          <p:cNvPr id="6" name="Picture 5" descr="International Humanitarian Log Chain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" y="1992052"/>
            <a:ext cx="9134835" cy="31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key aspects of the Humanitarian Logistics Chain (HLC) using Computer Simulation System</a:t>
            </a:r>
          </a:p>
          <a:p>
            <a:r>
              <a:rPr lang="en-US" dirty="0" smtClean="0"/>
              <a:t>Model the movement of supplies (relief aid)</a:t>
            </a:r>
          </a:p>
          <a:p>
            <a:r>
              <a:rPr lang="en-US" dirty="0" smtClean="0"/>
              <a:t>Include the last-mile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Suppliers</a:t>
            </a:r>
          </a:p>
          <a:p>
            <a:pPr lvl="1"/>
            <a:r>
              <a:rPr lang="en-US" dirty="0" smtClean="0"/>
              <a:t>Relief Supplies</a:t>
            </a:r>
          </a:p>
          <a:p>
            <a:pPr lvl="1"/>
            <a:r>
              <a:rPr lang="en-US" dirty="0" smtClean="0"/>
              <a:t>Warehouse</a:t>
            </a:r>
          </a:p>
          <a:p>
            <a:pPr lvl="1"/>
            <a:r>
              <a:rPr lang="en-US" dirty="0" smtClean="0"/>
              <a:t>Transportation</a:t>
            </a:r>
          </a:p>
          <a:p>
            <a:pPr lvl="1"/>
            <a:r>
              <a:rPr lang="en-US" dirty="0" smtClean="0"/>
              <a:t>Distribution Sites</a:t>
            </a:r>
          </a:p>
          <a:p>
            <a:pPr lvl="1"/>
            <a:r>
              <a:rPr lang="en-US" dirty="0" smtClean="0"/>
              <a:t>Beneficiaries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HLC Model Simplification</a:t>
            </a:r>
            <a:endParaRPr lang="en-US" dirty="0"/>
          </a:p>
        </p:txBody>
      </p:sp>
      <p:pic>
        <p:nvPicPr>
          <p:cNvPr id="5" name="Picture 4" descr="Simplifed_HLC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179"/>
            <a:ext cx="9143999" cy="35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video of model in action</a:t>
            </a:r>
            <a:endParaRPr lang="en-US" dirty="0"/>
          </a:p>
        </p:txBody>
      </p:sp>
      <p:pic>
        <p:nvPicPr>
          <p:cNvPr id="4" name="DisasterReliefSim-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470" y="1201963"/>
            <a:ext cx="8754133" cy="49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425</TotalTime>
  <Words>397</Words>
  <Application>Microsoft Office PowerPoint</Application>
  <PresentationFormat>On-screen Show (4:3)</PresentationFormat>
  <Paragraphs>113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Calisto MT</vt:lpstr>
      <vt:lpstr>Story</vt:lpstr>
      <vt:lpstr>Humanitarian Logistics</vt:lpstr>
      <vt:lpstr>Team Members</vt:lpstr>
      <vt:lpstr>Background</vt:lpstr>
      <vt:lpstr>Relief Logistics</vt:lpstr>
      <vt:lpstr>International Logistics Chain</vt:lpstr>
      <vt:lpstr>Objective</vt:lpstr>
      <vt:lpstr>Creating the Model</vt:lpstr>
      <vt:lpstr>HLC Model Simplification</vt:lpstr>
      <vt:lpstr>The Model in Action</vt:lpstr>
      <vt:lpstr>Significant Model Parameters</vt:lpstr>
      <vt:lpstr>Experiments</vt:lpstr>
      <vt:lpstr>Measurements</vt:lpstr>
      <vt:lpstr>Results: Beneficiary Time in System</vt:lpstr>
      <vt:lpstr>Results: Relief Supplies Time In System</vt:lpstr>
      <vt:lpstr>Results: Max Site 1 Waiting Time</vt:lpstr>
      <vt:lpstr>Results: Max Site 2 Waiting Time</vt:lpstr>
      <vt:lpstr>Results: Relief Supplies Distributed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Narhan</dc:creator>
  <cp:lastModifiedBy>Daniel Dittenhafer</cp:lastModifiedBy>
  <cp:revision>37</cp:revision>
  <dcterms:created xsi:type="dcterms:W3CDTF">2016-05-11T01:31:17Z</dcterms:created>
  <dcterms:modified xsi:type="dcterms:W3CDTF">2016-05-13T17:41:06Z</dcterms:modified>
</cp:coreProperties>
</file>